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732" r:id="rId2"/>
    <p:sldMasterId id="2147483822" r:id="rId3"/>
    <p:sldMasterId id="2147484164" r:id="rId4"/>
  </p:sldMasterIdLst>
  <p:notesMasterIdLst>
    <p:notesMasterId r:id="rId29"/>
  </p:notesMasterIdLst>
  <p:sldIdLst>
    <p:sldId id="376" r:id="rId5"/>
    <p:sldId id="397" r:id="rId6"/>
    <p:sldId id="377" r:id="rId7"/>
    <p:sldId id="379" r:id="rId8"/>
    <p:sldId id="356" r:id="rId9"/>
    <p:sldId id="396" r:id="rId10"/>
    <p:sldId id="358" r:id="rId11"/>
    <p:sldId id="394" r:id="rId12"/>
    <p:sldId id="385" r:id="rId13"/>
    <p:sldId id="327" r:id="rId14"/>
    <p:sldId id="395" r:id="rId15"/>
    <p:sldId id="380" r:id="rId16"/>
    <p:sldId id="388" r:id="rId17"/>
    <p:sldId id="389" r:id="rId18"/>
    <p:sldId id="390" r:id="rId19"/>
    <p:sldId id="391" r:id="rId20"/>
    <p:sldId id="361" r:id="rId21"/>
    <p:sldId id="363" r:id="rId22"/>
    <p:sldId id="386" r:id="rId23"/>
    <p:sldId id="387" r:id="rId24"/>
    <p:sldId id="383" r:id="rId25"/>
    <p:sldId id="320" r:id="rId26"/>
    <p:sldId id="398" r:id="rId27"/>
    <p:sldId id="40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0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62D17-E83A-8D42-A0DA-F3A4855EC24F}" type="datetimeFigureOut">
              <a:rPr lang="en-US" smtClean="0"/>
              <a:t>12/6/17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F7D4E-5BB8-3042-A736-B225F5170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8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Length parental </a:t>
            </a:r>
            <a:r>
              <a:rPr lang="en-US" dirty="0" err="1" smtClean="0"/>
              <a:t>investmenttriple</a:t>
            </a:r>
            <a:r>
              <a:rPr lang="en-US" dirty="0" smtClean="0"/>
              <a:t> threat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BAB02-5EEA-8F40-B268-932F7BB267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1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1C173A-AE8A-1F47-92B1-F7FA88F98DD0}" type="slidenum">
              <a:rPr lang="en-US"/>
              <a:pPr/>
              <a:t>4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/>
              <a:t>Birds</a:t>
            </a:r>
            <a:r>
              <a:rPr lang="en-US" baseline="0" dirty="0" smtClean="0"/>
              <a:t> mammals, insects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smtClean="0"/>
              <a:t>ADD</a:t>
            </a:r>
            <a:r>
              <a:rPr lang="en-US" sz="4000" baseline="0" dirty="0" smtClean="0"/>
              <a:t> LAST SLIDE!!!!!!!!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BAB02-5EEA-8F40-B268-932F7BB267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06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BAB02-5EEA-8F40-B268-932F7BB267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7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18E6A4-A146-F94A-8D54-B4300A099063}" type="slidenum">
              <a:rPr lang="en-US"/>
              <a:pPr/>
              <a:t>13</a:t>
            </a:fld>
            <a:endParaRPr lang="en-US"/>
          </a:p>
        </p:txBody>
      </p:sp>
      <p:sp>
        <p:nvSpPr>
          <p:cNvPr id="2662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266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933B2-751A-8047-A270-7F9E4EA53492}" type="slidenum">
              <a:rPr lang="en-US"/>
              <a:pPr/>
              <a:t>14</a:t>
            </a:fld>
            <a:endParaRPr lang="en-US"/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0FB92-074E-8145-AB83-5A757619399C}" type="slidenum">
              <a:rPr lang="en-US"/>
              <a:pPr/>
              <a:t>15</a:t>
            </a:fld>
            <a:endParaRPr lang="en-US"/>
          </a:p>
        </p:txBody>
      </p:sp>
      <p:sp>
        <p:nvSpPr>
          <p:cNvPr id="3072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307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F50AD0-80D0-364C-B604-50CD489482B3}" type="slidenum">
              <a:rPr lang="en-US"/>
              <a:pPr/>
              <a:t>16</a:t>
            </a:fld>
            <a:endParaRPr lang="en-US"/>
          </a:p>
        </p:txBody>
      </p:sp>
      <p:sp>
        <p:nvSpPr>
          <p:cNvPr id="3277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327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90</a:t>
            </a:r>
            <a:r>
              <a:rPr lang="en-US" baseline="0" dirty="0" smtClean="0"/>
              <a:t> 6-7 , 90, 86 12-14, 90 9-11 year olds – sig differences between 4 and all others, 6, 9 and 12 adult,  Peru and head start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BAB02-5EEA-8F40-B268-932F7BB267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9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84F7E-1D4D-3A4E-BA79-CEE2A78D545F}" type="slidenum">
              <a:rPr lang="en-US">
                <a:solidFill>
                  <a:srgbClr val="E3E3E3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31885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84F7E-1D4D-3A4E-BA79-CEE2A78D545F}" type="slidenum">
              <a:rPr lang="en-US">
                <a:solidFill>
                  <a:srgbClr val="E3E3E3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31885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84F7E-1D4D-3A4E-BA79-CEE2A78D545F}" type="slidenum">
              <a:rPr lang="en-US">
                <a:solidFill>
                  <a:srgbClr val="E3E3E3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318858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84F7E-1D4D-3A4E-BA79-CEE2A78D545F}" type="slidenum">
              <a:rPr lang="en-US">
                <a:solidFill>
                  <a:srgbClr val="E3E3E3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3188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1.xml"/><Relationship Id="rId18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68.xml"/><Relationship Id="rId18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/>
            </a:gs>
            <a:gs pos="100000">
              <a:schemeClr val="tx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sto MT"/>
              </a:defRPr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sto MT"/>
              </a:defRPr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sto MT"/>
              </a:defRPr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sto M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sto M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sto M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sto M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sto M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sto M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/>
            </a:gs>
            <a:gs pos="100000">
              <a:schemeClr val="tx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sto MT"/>
              </a:defRPr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sto MT"/>
              </a:defRPr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sto MT"/>
              </a:defRPr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sto M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sto M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sto M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sto M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sto M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sto M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/>
            </a:gs>
            <a:gs pos="100000">
              <a:schemeClr val="tx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sto MT"/>
              </a:defRPr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sto MT"/>
              </a:defRPr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sto MT"/>
              </a:defRPr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sto M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sto M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sto M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sto M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sto M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sto M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/>
            </a:gs>
            <a:gs pos="100000">
              <a:schemeClr val="tx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sto MT"/>
              </a:defRPr>
            </a:lvl1pPr>
          </a:lstStyle>
          <a:p>
            <a:fld id="{187C8B09-51D0-C240-8990-859AE2074E13}" type="datetimeFigureOut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12/6/17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sto MT"/>
              </a:defRPr>
            </a:lvl1pPr>
          </a:lstStyle>
          <a:p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sto MT"/>
              </a:defRPr>
            </a:lvl1pPr>
          </a:lstStyle>
          <a:p>
            <a:fld id="{202FE35F-11F7-8E4A-BE8D-D891CFF39665}" type="slidenum">
              <a:rPr lang="en-US" smtClean="0">
                <a:solidFill>
                  <a:srgbClr val="E3E3E3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E3E3E3"/>
              </a:solidFill>
              <a:ea typeface="ＭＳ Ｐゴシック"/>
              <a:cs typeface="ＭＳ Ｐゴシック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  <p:sldLayoutId id="2147484178" r:id="rId14"/>
    <p:sldLayoutId id="2147484179" r:id="rId15"/>
    <p:sldLayoutId id="2147484180" r:id="rId16"/>
    <p:sldLayoutId id="2147484181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sto M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sto M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sto M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sto M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sto M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sto M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image" Target="../media/image12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Distinctive Intelligence of Young Children: Insights for AI from Cognitive Development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5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Theory Theory 2.0 </a:t>
            </a:r>
            <a:br>
              <a:rPr lang="en-US" sz="3200" dirty="0" smtClean="0"/>
            </a:br>
            <a:r>
              <a:rPr lang="en-US" sz="3200" dirty="0" smtClean="0"/>
              <a:t> Bayesian Inference of Probabilistic Models </a:t>
            </a:r>
            <a:br>
              <a:rPr lang="en-US" sz="3200" dirty="0" smtClean="0"/>
            </a:br>
            <a:r>
              <a:rPr lang="en-US" sz="3200" dirty="0" smtClean="0"/>
              <a:t>Gopnik, Science 2012; Gopnik &amp; Wellman Psychological Bulletin, 2012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       </a:t>
            </a:r>
          </a:p>
          <a:p>
            <a:pPr marL="0" indent="0">
              <a:buNone/>
            </a:pPr>
            <a:r>
              <a:rPr lang="en-US" dirty="0" smtClean="0"/>
              <a:t> Four year olds (and younger) can rationally</a:t>
            </a:r>
          </a:p>
          <a:p>
            <a:r>
              <a:rPr lang="en-US" dirty="0" smtClean="0"/>
              <a:t>Infer complex causal structure from conditional probabilities</a:t>
            </a:r>
          </a:p>
          <a:p>
            <a:r>
              <a:rPr lang="en-US" dirty="0" smtClean="0"/>
              <a:t>Integrate and override prior knowledge in the face of new evidence</a:t>
            </a:r>
          </a:p>
          <a:p>
            <a:r>
              <a:rPr lang="en-US" dirty="0" smtClean="0"/>
              <a:t>Infer unobserved structure</a:t>
            </a:r>
          </a:p>
          <a:p>
            <a:r>
              <a:rPr lang="en-US" dirty="0" smtClean="0"/>
              <a:t>Infer abstract hierarchical over-hypotheses</a:t>
            </a:r>
          </a:p>
          <a:p>
            <a:r>
              <a:rPr lang="en-US" dirty="0" smtClean="0"/>
              <a:t>Infer theories of the physical, biological and psychological domains </a:t>
            </a:r>
          </a:p>
          <a:p>
            <a:r>
              <a:rPr lang="en-US" dirty="0"/>
              <a:t>E</a:t>
            </a:r>
            <a:r>
              <a:rPr lang="en-US" dirty="0" smtClean="0"/>
              <a:t>tc. etc.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6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Search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5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Younger Learners are More </a:t>
            </a:r>
            <a:r>
              <a:rPr lang="en-US" dirty="0" smtClean="0"/>
              <a:t>Exploratory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A. Gopnik, T. Griffiths, &amp; C. Lucas (2015). </a:t>
            </a:r>
            <a:r>
              <a:rPr lang="en-US" sz="2000" i="1" dirty="0" smtClean="0"/>
              <a:t>Current </a:t>
            </a:r>
            <a:r>
              <a:rPr lang="en-US" sz="2000" i="1" dirty="0"/>
              <a:t>Directions in Psychological Science</a:t>
            </a:r>
            <a:r>
              <a:rPr lang="en-US" sz="2000" dirty="0"/>
              <a:t>,</a:t>
            </a:r>
            <a:r>
              <a:rPr lang="en-US" sz="2000" i="1" dirty="0"/>
              <a:t> 24</a:t>
            </a:r>
            <a:r>
              <a:rPr lang="en-US" sz="2000" dirty="0"/>
              <a:t> (2), 87-</a:t>
            </a:r>
            <a:r>
              <a:rPr lang="en-US" sz="2000" dirty="0" smtClean="0"/>
              <a:t>92</a:t>
            </a:r>
          </a:p>
          <a:p>
            <a:r>
              <a:rPr lang="en-US" sz="2000" dirty="0"/>
              <a:t>C. Lucas, S. </a:t>
            </a:r>
            <a:r>
              <a:rPr lang="en-US" sz="2000" dirty="0" err="1"/>
              <a:t>Bridgers</a:t>
            </a:r>
            <a:r>
              <a:rPr lang="en-US" sz="2000" dirty="0"/>
              <a:t>, T. Griffiths, &amp; A. Gopnik (2014). </a:t>
            </a:r>
            <a:r>
              <a:rPr lang="en-US" sz="2000" i="1" dirty="0" smtClean="0"/>
              <a:t>Cognition</a:t>
            </a:r>
            <a:r>
              <a:rPr lang="en-US" sz="2000" dirty="0"/>
              <a:t>. 131, 2, 284–299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A. </a:t>
            </a:r>
            <a:r>
              <a:rPr lang="en-US" sz="2000" dirty="0"/>
              <a:t>Gopnik, </a:t>
            </a:r>
            <a:r>
              <a:rPr lang="en-US" sz="2000" dirty="0" smtClean="0"/>
              <a:t>S. </a:t>
            </a:r>
            <a:r>
              <a:rPr lang="en-US" sz="2000" dirty="0"/>
              <a:t>O’Grady, </a:t>
            </a:r>
            <a:r>
              <a:rPr lang="en-US" sz="2000" dirty="0" smtClean="0"/>
              <a:t>C. </a:t>
            </a:r>
            <a:r>
              <a:rPr lang="en-US" sz="2000" dirty="0"/>
              <a:t>Lucas, </a:t>
            </a:r>
            <a:r>
              <a:rPr lang="en-US" sz="2000" dirty="0" smtClean="0"/>
              <a:t>T. </a:t>
            </a:r>
            <a:r>
              <a:rPr lang="en-US" sz="2000" dirty="0"/>
              <a:t>Griffiths </a:t>
            </a:r>
            <a:r>
              <a:rPr lang="en-US" sz="2000" dirty="0" smtClean="0"/>
              <a:t>A. </a:t>
            </a:r>
            <a:r>
              <a:rPr lang="en-US" sz="2000" dirty="0" err="1"/>
              <a:t>Wente</a:t>
            </a:r>
            <a:r>
              <a:rPr lang="en-US" sz="2000" dirty="0"/>
              <a:t>, </a:t>
            </a:r>
            <a:r>
              <a:rPr lang="en-US" sz="2000" dirty="0" smtClean="0"/>
              <a:t>S. </a:t>
            </a:r>
            <a:r>
              <a:rPr lang="en-US" sz="2000" dirty="0" err="1"/>
              <a:t>Bridgers</a:t>
            </a:r>
            <a:r>
              <a:rPr lang="en-US" sz="2000" dirty="0"/>
              <a:t>, </a:t>
            </a:r>
            <a:r>
              <a:rPr lang="en-US" sz="2000" dirty="0" smtClean="0"/>
              <a:t>R. </a:t>
            </a:r>
            <a:r>
              <a:rPr lang="en-US" sz="2000" dirty="0" err="1"/>
              <a:t>Aboody</a:t>
            </a:r>
            <a:r>
              <a:rPr lang="en-US" sz="2000" dirty="0"/>
              <a:t>, </a:t>
            </a:r>
            <a:r>
              <a:rPr lang="en-US" sz="2000" dirty="0" smtClean="0"/>
              <a:t>H. </a:t>
            </a:r>
            <a:r>
              <a:rPr lang="en-US" sz="2000" dirty="0"/>
              <a:t>Fung, </a:t>
            </a:r>
            <a:r>
              <a:rPr lang="en-US" sz="2000" dirty="0" smtClean="0"/>
              <a:t>R. </a:t>
            </a:r>
            <a:r>
              <a:rPr lang="en-US" sz="2000" dirty="0"/>
              <a:t>E. Dahl, </a:t>
            </a:r>
            <a:r>
              <a:rPr lang="en-US" sz="2000" dirty="0" smtClean="0"/>
              <a:t>(2017). </a:t>
            </a:r>
            <a:r>
              <a:rPr lang="en-US" sz="2000" i="1" dirty="0" smtClean="0"/>
              <a:t>PNAS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86" y="4620822"/>
            <a:ext cx="1905000" cy="2032000"/>
          </a:xfrm>
          <a:prstGeom prst="rect">
            <a:avLst/>
          </a:prstGeom>
        </p:spPr>
      </p:pic>
      <p:pic>
        <p:nvPicPr>
          <p:cNvPr id="5" name="Picture 4" descr="Shau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08" y="4132282"/>
            <a:ext cx="2044289" cy="2725718"/>
          </a:xfrm>
          <a:prstGeom prst="rect">
            <a:avLst/>
          </a:prstGeom>
        </p:spPr>
      </p:pic>
      <p:pic>
        <p:nvPicPr>
          <p:cNvPr id="6" name="Picture 5" descr="Griffth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938" y="4295159"/>
            <a:ext cx="1571776" cy="23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1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33" y="3201994"/>
            <a:ext cx="8031163" cy="860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2" y="314325"/>
            <a:ext cx="8228013" cy="1062038"/>
          </a:xfrm>
        </p:spPr>
        <p:txBody>
          <a:bodyPr tIns="35203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/>
              <a:t>Which objects are blickets?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2049471" y="5077153"/>
            <a:ext cx="5045075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8421" rIns="81639" bIns="40820">
            <a:prstTxWarp prst="textNoShape">
              <a:avLst/>
            </a:prstTxWarp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de-DE" sz="2000">
                <a:solidFill>
                  <a:srgbClr val="FFFFFF"/>
                </a:solidFill>
                <a:latin typeface="Calisto MT"/>
                <a:ea typeface="Arial Unicode MS" charset="0"/>
                <a:cs typeface="Calisto MT"/>
              </a:rPr>
              <a:t>Is D a blicket? Is E a blicket? Is F a blicket?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" y="3195638"/>
            <a:ext cx="8029575" cy="862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2" y="314325"/>
            <a:ext cx="8228013" cy="1062038"/>
          </a:xfrm>
        </p:spPr>
        <p:txBody>
          <a:bodyPr tIns="35203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/>
              <a:t>What if you also saw these events?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283" y="3201988"/>
            <a:ext cx="8043863" cy="871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33" y="2187575"/>
            <a:ext cx="8023225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114800"/>
            <a:ext cx="8026400" cy="72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4330700" y="1689100"/>
            <a:ext cx="2249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Disjunctive  </a:t>
            </a:r>
            <a:r>
              <a:rPr lang="en-US" dirty="0">
                <a:latin typeface="Calisto MT"/>
                <a:cs typeface="Calisto MT"/>
              </a:rPr>
              <a:t>Training</a:t>
            </a: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4267200" y="32766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Conjunctive  </a:t>
            </a:r>
            <a:r>
              <a:rPr lang="en-US" dirty="0">
                <a:latin typeface="Calisto MT"/>
                <a:cs typeface="Calisto MT"/>
              </a:rPr>
              <a:t>Training</a:t>
            </a: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5105411" y="5168900"/>
            <a:ext cx="582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sto MT"/>
                <a:cs typeface="Calisto MT"/>
              </a:rPr>
              <a:t>Test</a:t>
            </a: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8" y="5638816"/>
            <a:ext cx="8031163" cy="860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065639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F.png"/>
          <p:cNvPicPr>
            <a:picLocks noGrp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4" r="-253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1513417" y="609600"/>
            <a:ext cx="6561666" cy="3429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3417" y="583168"/>
            <a:ext cx="6351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Gopnik et al. PNAS, 2017 Proportion of Participants Choosing the Unlikely Physical Hypothesis (D)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9548" y="2356722"/>
            <a:ext cx="234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Helvetica"/>
                <a:cs typeface="Helvetica"/>
              </a:rPr>
              <a:t>Evidence for Unlikely</a:t>
            </a:r>
            <a:endParaRPr lang="en-US" dirty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4768" y="4237215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No Evidence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4861" y="5249227"/>
            <a:ext cx="212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Evidence for Likely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62636" y="1074568"/>
            <a:ext cx="1502120" cy="95245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Futur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79289" y="2027025"/>
            <a:ext cx="219823" cy="274747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utur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346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FFF8"/>
                </a:solidFill>
              </a:rPr>
              <a:t>Other Examples Where Younger Learners Are More Exploratory</a:t>
            </a:r>
            <a:endParaRPr lang="en-US" sz="4800" dirty="0">
              <a:solidFill>
                <a:srgbClr val="FFFFF8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Learning relational vs. individual concepts: Walker et al. </a:t>
            </a:r>
            <a:r>
              <a:rPr lang="en-US" u="sng" dirty="0" smtClean="0"/>
              <a:t>Cognition</a:t>
            </a:r>
            <a:r>
              <a:rPr lang="en-US" dirty="0" smtClean="0"/>
              <a:t> 2016</a:t>
            </a:r>
          </a:p>
          <a:p>
            <a:pPr marL="0" indent="0">
              <a:buNone/>
            </a:pPr>
            <a:r>
              <a:rPr lang="en-US" dirty="0"/>
              <a:t>Learning traits </a:t>
            </a:r>
            <a:r>
              <a:rPr lang="en-US" dirty="0" err="1"/>
              <a:t>vs</a:t>
            </a:r>
            <a:r>
              <a:rPr lang="en-US" dirty="0"/>
              <a:t> learning situations (</a:t>
            </a:r>
            <a:r>
              <a:rPr lang="en-US" dirty="0" err="1"/>
              <a:t>Seiver</a:t>
            </a:r>
            <a:r>
              <a:rPr lang="en-US" dirty="0"/>
              <a:t> et al.2013, Gopnik et al. 2017).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Learning foreign language vs. own language distinctions (</a:t>
            </a:r>
            <a:r>
              <a:rPr lang="en-US" dirty="0" err="1" smtClean="0"/>
              <a:t>Kuhl</a:t>
            </a:r>
            <a:r>
              <a:rPr lang="en-US" dirty="0" smtClean="0"/>
              <a:t> 2004,Werker, 2015).</a:t>
            </a:r>
          </a:p>
          <a:p>
            <a:pPr marL="0" indent="0">
              <a:buNone/>
            </a:pPr>
            <a:r>
              <a:rPr lang="en-US" dirty="0" smtClean="0"/>
              <a:t>Learning novel vs. familiar artifact uses. (German &amp; </a:t>
            </a:r>
            <a:r>
              <a:rPr lang="en-US" dirty="0" err="1" smtClean="0"/>
              <a:t>Defeyter</a:t>
            </a:r>
            <a:r>
              <a:rPr lang="en-US" dirty="0" smtClean="0"/>
              <a:t>, 2000).</a:t>
            </a:r>
          </a:p>
          <a:p>
            <a:pPr marL="0" indent="0">
              <a:buNone/>
            </a:pPr>
            <a:r>
              <a:rPr lang="en-US" dirty="0" smtClean="0"/>
              <a:t>Learning unattended stimuli (</a:t>
            </a:r>
            <a:r>
              <a:rPr lang="en-US" dirty="0" err="1" smtClean="0"/>
              <a:t>Sloutsky</a:t>
            </a:r>
            <a:r>
              <a:rPr lang="en-US" dirty="0" smtClean="0"/>
              <a:t>, 2017)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8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sto MT"/>
                <a:cs typeface="Calisto MT"/>
              </a:rPr>
              <a:t>Experimentation, Exploration and Explanation</a:t>
            </a:r>
            <a:endParaRPr lang="en-US" dirty="0">
              <a:latin typeface="Calisto MT"/>
              <a:cs typeface="Calisto MT"/>
            </a:endParaRPr>
          </a:p>
        </p:txBody>
      </p:sp>
      <p:pic>
        <p:nvPicPr>
          <p:cNvPr id="7" name="Strategy switch_2008110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4706" b="14706"/>
          <a:stretch>
            <a:fillRect/>
          </a:stretch>
        </p:blipFill>
        <p:spPr>
          <a:xfrm>
            <a:off x="1828800" y="2012949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45862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“Instead of trying to produce a </a:t>
            </a:r>
            <a:r>
              <a:rPr lang="en-US" dirty="0" err="1"/>
              <a:t>programme</a:t>
            </a:r>
            <a:r>
              <a:rPr lang="en-US" dirty="0"/>
              <a:t> to simulate the adult mind, why not rather try to produce one which simulates the child's?” Alan Turing, 1950.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Children </a:t>
            </a:r>
            <a:r>
              <a:rPr lang="en-US" dirty="0"/>
              <a:t>as Exploratory Searchers: Bugs may be </a:t>
            </a:r>
            <a:r>
              <a:rPr lang="en-US" dirty="0" smtClean="0"/>
              <a:t>Features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Noisiness, variability, randomness</a:t>
            </a:r>
          </a:p>
          <a:p>
            <a:r>
              <a:rPr lang="en-US" dirty="0" smtClean="0"/>
              <a:t>Executive </a:t>
            </a:r>
            <a:r>
              <a:rPr lang="en-US" dirty="0" smtClean="0"/>
              <a:t>function </a:t>
            </a:r>
            <a:r>
              <a:rPr lang="en-US" dirty="0"/>
              <a:t>d</a:t>
            </a:r>
            <a:r>
              <a:rPr lang="en-US" dirty="0" smtClean="0"/>
              <a:t>eficits</a:t>
            </a:r>
            <a:endParaRPr lang="en-US" dirty="0" smtClean="0"/>
          </a:p>
          <a:p>
            <a:r>
              <a:rPr lang="en-US" dirty="0" smtClean="0"/>
              <a:t>Play: Exploratory and pretend</a:t>
            </a:r>
            <a:endParaRPr lang="en-US" dirty="0" smtClean="0"/>
          </a:p>
          <a:p>
            <a:r>
              <a:rPr lang="en-US" dirty="0" smtClean="0"/>
              <a:t>Epistemic </a:t>
            </a:r>
            <a:r>
              <a:rPr lang="en-US" dirty="0"/>
              <a:t>v</a:t>
            </a:r>
            <a:r>
              <a:rPr lang="en-US" dirty="0" smtClean="0"/>
              <a:t>ersus reward motivation  (</a:t>
            </a:r>
            <a:r>
              <a:rPr lang="en-US" dirty="0" err="1" smtClean="0"/>
              <a:t>Pathak</a:t>
            </a:r>
            <a:r>
              <a:rPr lang="en-US" dirty="0" smtClean="0"/>
              <a:t> et </a:t>
            </a:r>
            <a:r>
              <a:rPr lang="en-US" dirty="0" smtClean="0"/>
              <a:t>al. ICML 2017)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36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Features of Children as Exploratory Searchers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Higher temperature</a:t>
            </a:r>
          </a:p>
          <a:p>
            <a:r>
              <a:rPr lang="en-US" dirty="0" smtClean="0"/>
              <a:t>Broader proposals</a:t>
            </a:r>
          </a:p>
          <a:p>
            <a:r>
              <a:rPr lang="en-US" dirty="0" smtClean="0"/>
              <a:t>Flatter priors</a:t>
            </a:r>
          </a:p>
          <a:p>
            <a:r>
              <a:rPr lang="en-US" dirty="0" smtClean="0"/>
              <a:t>Epistemic utility functions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0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Collaborators and Support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91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Tom Griffiths</a:t>
            </a:r>
          </a:p>
          <a:p>
            <a:pPr marL="0" indent="0">
              <a:buNone/>
            </a:pPr>
            <a:r>
              <a:rPr lang="en-US" dirty="0" smtClean="0"/>
              <a:t>Chris Lucas </a:t>
            </a:r>
          </a:p>
          <a:p>
            <a:pPr marL="0" indent="0">
              <a:buNone/>
            </a:pPr>
            <a:r>
              <a:rPr lang="en-US" dirty="0" smtClean="0"/>
              <a:t>Clark </a:t>
            </a:r>
            <a:r>
              <a:rPr lang="en-US" dirty="0" err="1" smtClean="0"/>
              <a:t>Glymour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Caren</a:t>
            </a:r>
            <a:r>
              <a:rPr lang="en-US" dirty="0" smtClean="0"/>
              <a:t> Walker</a:t>
            </a:r>
          </a:p>
          <a:p>
            <a:pPr marL="0" indent="0">
              <a:buNone/>
            </a:pPr>
            <a:r>
              <a:rPr lang="en-US" dirty="0" smtClean="0"/>
              <a:t>Stephanie Denison</a:t>
            </a:r>
          </a:p>
          <a:p>
            <a:pPr marL="0" indent="0">
              <a:buNone/>
            </a:pPr>
            <a:r>
              <a:rPr lang="en-US" dirty="0" smtClean="0"/>
              <a:t>Elizabeth </a:t>
            </a:r>
            <a:r>
              <a:rPr lang="en-US" dirty="0" err="1" smtClean="0"/>
              <a:t>Bonawitz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Shaun O’Grady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n-US" dirty="0"/>
              <a:t>NSF </a:t>
            </a:r>
            <a:endParaRPr lang="en-US" dirty="0" smtClean="0"/>
          </a:p>
          <a:p>
            <a:r>
              <a:rPr lang="en-US" dirty="0" smtClean="0"/>
              <a:t>The McDonnell Foundation Causal Learning Collaborative</a:t>
            </a:r>
            <a:endParaRPr lang="en-US" dirty="0"/>
          </a:p>
          <a:p>
            <a:r>
              <a:rPr lang="en-US" dirty="0" smtClean="0"/>
              <a:t>The Bezos Foundation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32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F Just f slide.tiff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" b="46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510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Life </a:t>
            </a:r>
            <a:r>
              <a:rPr lang="en-US" smtClean="0">
                <a:latin typeface="Calisto MT"/>
                <a:cs typeface="Calisto MT"/>
              </a:rPr>
              <a:t>History and The </a:t>
            </a:r>
            <a:r>
              <a:rPr lang="en-US" dirty="0" smtClean="0">
                <a:latin typeface="Calisto MT"/>
                <a:cs typeface="Calisto MT"/>
              </a:rPr>
              <a:t>Evolution of Childhood</a:t>
            </a:r>
            <a:endParaRPr lang="en-US" dirty="0">
              <a:latin typeface="Calisto MT"/>
              <a:cs typeface="Calisto MT"/>
            </a:endParaRPr>
          </a:p>
        </p:txBody>
      </p:sp>
      <p:pic>
        <p:nvPicPr>
          <p:cNvPr id="4" name="Content Placeholder 3" descr="5 year old chim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4" b="1032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2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Comparative Evidence: Life History, Brain Size and </a:t>
            </a:r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9220" name="Picture 4" descr="crow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23971" y="2438400"/>
            <a:ext cx="2662237" cy="38862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9221" name="Picture 5" descr="Chicke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257808" y="2438400"/>
            <a:ext cx="2587625" cy="3881438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Exploitation vs. Exploration Trade-Offs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Annealing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Low-temperature search</a:t>
            </a:r>
          </a:p>
          <a:p>
            <a:pPr marL="0" indent="0">
              <a:buNone/>
            </a:pPr>
            <a:r>
              <a:rPr lang="en-US" dirty="0"/>
              <a:t>Quick to settle on high-probability  answer</a:t>
            </a:r>
          </a:p>
          <a:p>
            <a:pPr marL="0" indent="0">
              <a:buNone/>
            </a:pPr>
            <a:r>
              <a:rPr lang="en-US" dirty="0"/>
              <a:t>May miss low-probability answer</a:t>
            </a:r>
          </a:p>
          <a:p>
            <a:pPr marL="0" indent="0">
              <a:buNone/>
            </a:pPr>
            <a:r>
              <a:rPr lang="en-US" sz="4000" dirty="0"/>
              <a:t>High-temperature search</a:t>
            </a:r>
          </a:p>
          <a:p>
            <a:pPr marL="0" indent="0">
              <a:buNone/>
            </a:pPr>
            <a:r>
              <a:rPr lang="en-US" dirty="0"/>
              <a:t>Slow to settle on high-probability answer</a:t>
            </a:r>
          </a:p>
          <a:p>
            <a:pPr marL="0" indent="0">
              <a:buNone/>
            </a:pPr>
            <a:r>
              <a:rPr lang="en-US" dirty="0"/>
              <a:t>More likely to find low-probability answer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9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400" dirty="0" smtClean="0"/>
              <a:t>Childhood </a:t>
            </a:r>
            <a:r>
              <a:rPr lang="en-US" sz="4400" dirty="0"/>
              <a:t>is evolution’s way of </a:t>
            </a:r>
            <a:r>
              <a:rPr lang="en-US" sz="4400" dirty="0"/>
              <a:t>resolving explore/exploit trade-offs </a:t>
            </a:r>
            <a:r>
              <a:rPr lang="en-US" sz="4400" dirty="0" smtClean="0"/>
              <a:t>and performing </a:t>
            </a:r>
            <a:r>
              <a:rPr lang="en-US" sz="4400" dirty="0"/>
              <a:t>simulated </a:t>
            </a:r>
            <a:r>
              <a:rPr lang="en-US" sz="4400" dirty="0" smtClean="0"/>
              <a:t>annealing.</a:t>
            </a:r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2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Adult Intelligence Vs. Child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Adult Cognitive Psychology: Inference,  Attention, Planning, Decision-Making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Child Cognitive Development: Statistical Learning, Grammar Induction, Intuitive Theory Formation, Conceptual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9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Huttenlocher Brain picture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32" r="-9432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00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">
      <a:dk1>
        <a:srgbClr val="777777"/>
      </a:dk1>
      <a:lt1>
        <a:srgbClr val="E3E3E3"/>
      </a:lt1>
      <a:dk2>
        <a:srgbClr val="000000"/>
      </a:dk2>
      <a:lt2>
        <a:srgbClr val="FFFFF8"/>
      </a:lt2>
      <a:accent1>
        <a:srgbClr val="909082"/>
      </a:accent1>
      <a:accent2>
        <a:srgbClr val="809EA8"/>
      </a:accent2>
      <a:accent3>
        <a:srgbClr val="AAAAAA"/>
      </a:accent3>
      <a:accent4>
        <a:srgbClr val="C2C2C2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Blank Presentation">
      <a:majorFont>
        <a:latin typeface="Futura"/>
        <a:ea typeface="ＭＳ Ｐゴシック"/>
        <a:cs typeface="ＭＳ Ｐゴシック"/>
      </a:majorFont>
      <a:minorFont>
        <a:latin typeface="Futur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utur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utur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Blank Presentation">
  <a:themeElements>
    <a:clrScheme name="">
      <a:dk1>
        <a:srgbClr val="777777"/>
      </a:dk1>
      <a:lt1>
        <a:srgbClr val="E3E3E3"/>
      </a:lt1>
      <a:dk2>
        <a:srgbClr val="000000"/>
      </a:dk2>
      <a:lt2>
        <a:srgbClr val="FFFFF8"/>
      </a:lt2>
      <a:accent1>
        <a:srgbClr val="909082"/>
      </a:accent1>
      <a:accent2>
        <a:srgbClr val="809EA8"/>
      </a:accent2>
      <a:accent3>
        <a:srgbClr val="AAAAAA"/>
      </a:accent3>
      <a:accent4>
        <a:srgbClr val="C2C2C2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Blank Presentation">
      <a:majorFont>
        <a:latin typeface="Futura"/>
        <a:ea typeface="ＭＳ Ｐゴシック"/>
        <a:cs typeface="ＭＳ Ｐゴシック"/>
      </a:majorFont>
      <a:minorFont>
        <a:latin typeface="Futur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utur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utur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Blank Presentation">
  <a:themeElements>
    <a:clrScheme name="">
      <a:dk1>
        <a:srgbClr val="777777"/>
      </a:dk1>
      <a:lt1>
        <a:srgbClr val="E3E3E3"/>
      </a:lt1>
      <a:dk2>
        <a:srgbClr val="000000"/>
      </a:dk2>
      <a:lt2>
        <a:srgbClr val="FFFFF8"/>
      </a:lt2>
      <a:accent1>
        <a:srgbClr val="909082"/>
      </a:accent1>
      <a:accent2>
        <a:srgbClr val="809EA8"/>
      </a:accent2>
      <a:accent3>
        <a:srgbClr val="AAAAAA"/>
      </a:accent3>
      <a:accent4>
        <a:srgbClr val="C2C2C2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Blank Presentation">
      <a:majorFont>
        <a:latin typeface="Futura"/>
        <a:ea typeface="ＭＳ Ｐゴシック"/>
        <a:cs typeface="ＭＳ Ｐゴシック"/>
      </a:majorFont>
      <a:minorFont>
        <a:latin typeface="Futur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utur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utur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8_Blank Presentation">
  <a:themeElements>
    <a:clrScheme name="">
      <a:dk1>
        <a:srgbClr val="777777"/>
      </a:dk1>
      <a:lt1>
        <a:srgbClr val="E3E3E3"/>
      </a:lt1>
      <a:dk2>
        <a:srgbClr val="000000"/>
      </a:dk2>
      <a:lt2>
        <a:srgbClr val="FFFFF8"/>
      </a:lt2>
      <a:accent1>
        <a:srgbClr val="909082"/>
      </a:accent1>
      <a:accent2>
        <a:srgbClr val="809EA8"/>
      </a:accent2>
      <a:accent3>
        <a:srgbClr val="AAAAAA"/>
      </a:accent3>
      <a:accent4>
        <a:srgbClr val="C2C2C2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Blank Presentation">
      <a:majorFont>
        <a:latin typeface="Futura"/>
        <a:ea typeface="ＭＳ Ｐゴシック"/>
        <a:cs typeface="ＭＳ Ｐゴシック"/>
      </a:majorFont>
      <a:minorFont>
        <a:latin typeface="Futur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utur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utur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777777"/>
    </a:dk1>
    <a:lt1>
      <a:srgbClr val="E3E3E3"/>
    </a:lt1>
    <a:dk2>
      <a:srgbClr val="000000"/>
    </a:dk2>
    <a:lt2>
      <a:srgbClr val="FFFFF8"/>
    </a:lt2>
    <a:accent1>
      <a:srgbClr val="909082"/>
    </a:accent1>
    <a:accent2>
      <a:srgbClr val="809EA8"/>
    </a:accent2>
    <a:accent3>
      <a:srgbClr val="AAAAAA"/>
    </a:accent3>
    <a:accent4>
      <a:srgbClr val="C2C2C2"/>
    </a:accent4>
    <a:accent5>
      <a:srgbClr val="C6C6C1"/>
    </a:accent5>
    <a:accent6>
      <a:srgbClr val="738F98"/>
    </a:accent6>
    <a:hlink>
      <a:srgbClr val="FFCC66"/>
    </a:hlink>
    <a:folHlink>
      <a:srgbClr val="E9DCB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226177</TotalTime>
  <Words>613</Words>
  <Application>Microsoft Macintosh PowerPoint</Application>
  <PresentationFormat>On-screen Show (4:3)</PresentationFormat>
  <Paragraphs>97</Paragraphs>
  <Slides>24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1_Blank Presentation</vt:lpstr>
      <vt:lpstr>4_Blank Presentation</vt:lpstr>
      <vt:lpstr>9_Blank Presentation</vt:lpstr>
      <vt:lpstr>28_Blank Presentation</vt:lpstr>
      <vt:lpstr>The Distinctive Intelligence of Young Children: Insights for AI from Cognitive Development </vt:lpstr>
      <vt:lpstr>“Instead of trying to produce a programme to simulate the adult mind, why not rather try to produce one which simulates the child's?” Alan Turing, 1950. </vt:lpstr>
      <vt:lpstr>Life History and The Evolution of Childhood</vt:lpstr>
      <vt:lpstr>Comparative Evidence: Life History, Brain Size and Learning</vt:lpstr>
      <vt:lpstr>Exploitation vs. Exploration Trade-Offs</vt:lpstr>
      <vt:lpstr>Simulated Annealing</vt:lpstr>
      <vt:lpstr>Hypothesis</vt:lpstr>
      <vt:lpstr>Adult Intelligence Vs. Child Intelligence</vt:lpstr>
      <vt:lpstr>PowerPoint Presentation</vt:lpstr>
      <vt:lpstr>The Theory Theory 2.0   Bayesian Inference of Probabilistic Models  Gopnik, Science 2012; Gopnik &amp; Wellman Psychological Bulletin, 2012</vt:lpstr>
      <vt:lpstr>The Search Problem</vt:lpstr>
      <vt:lpstr>When Younger Learners are More Exploratory</vt:lpstr>
      <vt:lpstr>Which objects are blickets?</vt:lpstr>
      <vt:lpstr>What if you also saw these events?</vt:lpstr>
      <vt:lpstr>PowerPoint Presentation</vt:lpstr>
      <vt:lpstr>PowerPoint Presentation</vt:lpstr>
      <vt:lpstr>PowerPoint Presentation</vt:lpstr>
      <vt:lpstr>PowerPoint Presentation</vt:lpstr>
      <vt:lpstr>Experimentation, Exploration and Explanation</vt:lpstr>
      <vt:lpstr> Children as Exploratory Searchers: Bugs may be Features </vt:lpstr>
      <vt:lpstr>Computational Features of Children as Exploratory Searchers</vt:lpstr>
      <vt:lpstr>Collaborators and Support</vt:lpstr>
      <vt:lpstr>PowerPoint Presentation</vt:lpstr>
      <vt:lpstr>PowerPoint Presentation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Gopnik</dc:creator>
  <cp:lastModifiedBy>Alison Gopnik</cp:lastModifiedBy>
  <cp:revision>83</cp:revision>
  <dcterms:created xsi:type="dcterms:W3CDTF">2014-11-23T01:54:28Z</dcterms:created>
  <dcterms:modified xsi:type="dcterms:W3CDTF">2017-12-07T20:26:34Z</dcterms:modified>
</cp:coreProperties>
</file>